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9" r:id="rId2"/>
    <p:sldId id="300" r:id="rId3"/>
    <p:sldId id="301" r:id="rId4"/>
    <p:sldId id="296" r:id="rId5"/>
    <p:sldId id="278" r:id="rId6"/>
    <p:sldId id="279" r:id="rId7"/>
    <p:sldId id="280" r:id="rId8"/>
    <p:sldId id="297" r:id="rId9"/>
    <p:sldId id="281" r:id="rId10"/>
    <p:sldId id="282" r:id="rId11"/>
    <p:sldId id="283" r:id="rId12"/>
    <p:sldId id="298" r:id="rId13"/>
    <p:sldId id="284" r:id="rId14"/>
    <p:sldId id="285" r:id="rId15"/>
    <p:sldId id="286" r:id="rId16"/>
    <p:sldId id="287" r:id="rId17"/>
    <p:sldId id="288" r:id="rId18"/>
    <p:sldId id="28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2747D60-B31D-4F4B-BBD7-D6D8928616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92921E-5019-4787-B35C-E85DECBD5E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0F2971-1E67-4C88-AFFE-20E0212EB0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A18BBE-25ED-4E5E-BAFD-485A0D4C6DB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172C35-A02E-40E0-8281-BB442610D67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94DB60-557B-4F2D-8E71-869FCBBF9D8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D00CD57-550D-4270-8337-3BD2D2825B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C09488-297C-4505-97A7-A3AF8E77B8A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3FF44BE-FE20-4A92-A919-83355CB63E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6F0348-0AC5-4C1A-B931-8F10830C51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7D90CCC-BCAF-4736-9234-2311299F062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02321B-E6EB-4693-A7E4-0EE409D5C7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Main Idea</a:t>
            </a:r>
            <a:endParaRPr lang="en-US" sz="6600" dirty="0"/>
          </a:p>
        </p:txBody>
      </p:sp>
      <p:sp>
        <p:nvSpPr>
          <p:cNvPr id="3" name="Subtitle 2"/>
          <p:cNvSpPr>
            <a:spLocks noGrp="1"/>
          </p:cNvSpPr>
          <p:nvPr>
            <p:ph type="subTitle" idx="1"/>
          </p:nvPr>
        </p:nvSpPr>
        <p:spPr/>
        <p:txBody>
          <a:bodyPr/>
          <a:lstStyle/>
          <a:p>
            <a:r>
              <a:rPr lang="en-US" dirty="0" smtClean="0"/>
              <a:t>By:  Mr. </a:t>
            </a:r>
            <a:r>
              <a:rPr lang="en-US" dirty="0" err="1" smtClean="0"/>
              <a:t>Gentili</a:t>
            </a:r>
            <a:endParaRPr lang="en-US" dirty="0" smtClean="0"/>
          </a:p>
          <a:p>
            <a:r>
              <a:rPr lang="en-US" dirty="0" smtClean="0"/>
              <a:t>Jordan Jackson Elementary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algn="ctr">
              <a:buFontTx/>
              <a:buNone/>
            </a:pPr>
            <a:r>
              <a:rPr lang="en-US" sz="3600" dirty="0" smtClean="0"/>
              <a:t>Does this paragraph have a topic sentence?</a:t>
            </a:r>
            <a:endParaRPr lang="en-US" sz="3600" dirty="0"/>
          </a:p>
        </p:txBody>
      </p:sp>
      <p:sp>
        <p:nvSpPr>
          <p:cNvPr id="37890" name="Rectangle 2"/>
          <p:cNvSpPr>
            <a:spLocks noGrp="1" noChangeArrowheads="1"/>
          </p:cNvSpPr>
          <p:nvPr>
            <p:ph type="title"/>
          </p:nvPr>
        </p:nvSpPr>
        <p:spPr/>
        <p:txBody>
          <a:bodyPr/>
          <a:lstStyle/>
          <a:p>
            <a:r>
              <a:rPr lang="en-US"/>
              <a:t>Think about this …</a:t>
            </a:r>
          </a:p>
        </p:txBody>
      </p:sp>
      <p:sp>
        <p:nvSpPr>
          <p:cNvPr id="37892" name="AutoShape 4">
            <a:hlinkClick r:id="" action="ppaction://hlinkshowjump?jump=lastslideviewed" highlightClick="1"/>
          </p:cNvPr>
          <p:cNvSpPr>
            <a:spLocks noChangeArrowheads="1"/>
          </p:cNvSpPr>
          <p:nvPr/>
        </p:nvSpPr>
        <p:spPr bwMode="auto">
          <a:xfrm>
            <a:off x="3581400" y="5105400"/>
            <a:ext cx="2362200" cy="838200"/>
          </a:xfrm>
          <a:prstGeom prst="actionButtonBackPrevious">
            <a:avLst/>
          </a:prstGeom>
          <a:solidFill>
            <a:schemeClr val="accent1"/>
          </a:solidFill>
          <a:ln w="9525">
            <a:noFill/>
            <a:miter lim="800000"/>
            <a:headEnd/>
            <a:tailEnd/>
          </a:ln>
          <a:effectLst/>
        </p:spPr>
        <p:txBody>
          <a:bodyPr wrap="none" anchor="ctr"/>
          <a:lstStyle/>
          <a:p>
            <a:pPr algn="ctr"/>
            <a:r>
              <a:rPr lang="en-US"/>
              <a:t>Return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pPr algn="ctr">
              <a:buFontTx/>
              <a:buNone/>
            </a:pPr>
            <a:r>
              <a:rPr lang="en-US" sz="3600" dirty="0" smtClean="0"/>
              <a:t>TERRIFIC WORK!!!!</a:t>
            </a:r>
          </a:p>
          <a:p>
            <a:pPr>
              <a:buFontTx/>
              <a:buNone/>
            </a:pPr>
            <a:endParaRPr lang="en-US" sz="2000" dirty="0"/>
          </a:p>
          <a:p>
            <a:pPr>
              <a:buFontTx/>
              <a:buNone/>
            </a:pPr>
            <a:endParaRPr lang="en-US" sz="4000" dirty="0"/>
          </a:p>
          <a:p>
            <a:pPr>
              <a:buFontTx/>
              <a:buNone/>
            </a:pPr>
            <a:endParaRPr lang="en-US" sz="4000" dirty="0"/>
          </a:p>
          <a:p>
            <a:pPr>
              <a:buFontTx/>
              <a:buNone/>
            </a:pPr>
            <a:endParaRPr lang="en-US" sz="4000" dirty="0"/>
          </a:p>
        </p:txBody>
      </p:sp>
      <p:sp>
        <p:nvSpPr>
          <p:cNvPr id="38914" name="Rectangle 2"/>
          <p:cNvSpPr>
            <a:spLocks noGrp="1" noChangeArrowheads="1"/>
          </p:cNvSpPr>
          <p:nvPr>
            <p:ph type="title"/>
          </p:nvPr>
        </p:nvSpPr>
        <p:spPr/>
        <p:txBody>
          <a:bodyPr/>
          <a:lstStyle/>
          <a:p>
            <a:pPr algn="ctr"/>
            <a:r>
              <a:rPr lang="en-US" sz="5400" dirty="0"/>
              <a:t>Excellent!</a:t>
            </a:r>
          </a:p>
        </p:txBody>
      </p:sp>
      <p:sp>
        <p:nvSpPr>
          <p:cNvPr id="38916" name="AutoShape 4">
            <a:hlinkClick r:id="" action="ppaction://hlinkshowjump?jump=nextslide" highlightClick="1"/>
          </p:cNvPr>
          <p:cNvSpPr>
            <a:spLocks noChangeArrowheads="1"/>
          </p:cNvSpPr>
          <p:nvPr/>
        </p:nvSpPr>
        <p:spPr bwMode="auto">
          <a:xfrm>
            <a:off x="3352800" y="5486400"/>
            <a:ext cx="2438400" cy="990600"/>
          </a:xfrm>
          <a:prstGeom prst="actionButtonForwardNext">
            <a:avLst/>
          </a:prstGeom>
          <a:solidFill>
            <a:schemeClr val="accent1"/>
          </a:solidFill>
          <a:ln w="9525">
            <a:noFill/>
            <a:miter lim="800000"/>
            <a:headEnd/>
            <a:tailEnd/>
          </a:ln>
          <a:effectLst/>
        </p:spPr>
        <p:txBody>
          <a:bodyPr wrap="none" anchor="ctr"/>
          <a:lstStyle/>
          <a:p>
            <a:pPr algn="r"/>
            <a:r>
              <a:rPr lang="en-US"/>
              <a:t>Next  </a:t>
            </a:r>
          </a:p>
        </p:txBody>
      </p:sp>
      <p:pic>
        <p:nvPicPr>
          <p:cNvPr id="38917" name="Picture 5" descr="C:\Users\Gentili\Pictures\th_Fireworks.gif"/>
          <p:cNvPicPr>
            <a:picLocks noChangeAspect="1" noChangeArrowheads="1" noCrop="1"/>
          </p:cNvPicPr>
          <p:nvPr/>
        </p:nvPicPr>
        <p:blipFill>
          <a:blip r:embed="rId2" cstate="print"/>
          <a:srcRect/>
          <a:stretch>
            <a:fillRect/>
          </a:stretch>
        </p:blipFill>
        <p:spPr bwMode="auto">
          <a:xfrm>
            <a:off x="2286025" y="2240293"/>
            <a:ext cx="4389072" cy="307235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45" y="1874537"/>
            <a:ext cx="8229600" cy="4525963"/>
          </a:xfrm>
        </p:spPr>
        <p:txBody>
          <a:bodyPr/>
          <a:lstStyle/>
          <a:p>
            <a:pPr>
              <a:buNone/>
            </a:pPr>
            <a:r>
              <a:rPr lang="en-US" dirty="0" smtClean="0"/>
              <a:t>		</a:t>
            </a:r>
          </a:p>
          <a:p>
            <a:pPr>
              <a:buNone/>
            </a:pPr>
            <a:endParaRPr lang="en-US" dirty="0" smtClean="0"/>
          </a:p>
          <a:p>
            <a:pPr>
              <a:buNone/>
            </a:pPr>
            <a:r>
              <a:rPr lang="en-US" dirty="0" smtClean="0"/>
              <a:t>		</a:t>
            </a:r>
            <a:r>
              <a:rPr lang="en-US" sz="3000" dirty="0" smtClean="0"/>
              <a:t>This winter, we have gotten more snow than usual.  More than six feet of snow has fallen and winter isn’t over yet.  Last year at this time, we only had a couple of inches of snow.  Cold winds from the north are thought to be causing the increased snow.</a:t>
            </a:r>
            <a:endParaRPr lang="en-US" sz="3000" dirty="0"/>
          </a:p>
        </p:txBody>
      </p:sp>
      <p:sp>
        <p:nvSpPr>
          <p:cNvPr id="2" name="Title 1"/>
          <p:cNvSpPr>
            <a:spLocks noGrp="1"/>
          </p:cNvSpPr>
          <p:nvPr>
            <p:ph type="title"/>
          </p:nvPr>
        </p:nvSpPr>
        <p:spPr/>
        <p:txBody>
          <a:bodyPr>
            <a:normAutofit fontScale="90000"/>
          </a:bodyPr>
          <a:lstStyle/>
          <a:p>
            <a:r>
              <a:rPr lang="en-US" sz="3600" dirty="0" smtClean="0"/>
              <a:t>The headline of a newspaper usually tells the main idea of the article.</a:t>
            </a:r>
            <a:endParaRPr lang="en-US" sz="3600" dirty="0"/>
          </a:p>
        </p:txBody>
      </p:sp>
      <p:pic>
        <p:nvPicPr>
          <p:cNvPr id="4" name="Picture 3" descr="imagesCAJQLC06.jpg"/>
          <p:cNvPicPr>
            <a:picLocks noChangeAspect="1"/>
          </p:cNvPicPr>
          <p:nvPr/>
        </p:nvPicPr>
        <p:blipFill>
          <a:blip r:embed="rId2" cstate="print"/>
          <a:stretch>
            <a:fillRect/>
          </a:stretch>
        </p:blipFill>
        <p:spPr>
          <a:xfrm>
            <a:off x="1005879" y="1417342"/>
            <a:ext cx="1554463" cy="1371585"/>
          </a:xfrm>
          <a:prstGeom prst="rect">
            <a:avLst/>
          </a:prstGeom>
        </p:spPr>
      </p:pic>
      <p:pic>
        <p:nvPicPr>
          <p:cNvPr id="5" name="Picture 4" descr="images.jpg"/>
          <p:cNvPicPr>
            <a:picLocks noChangeAspect="1"/>
          </p:cNvPicPr>
          <p:nvPr/>
        </p:nvPicPr>
        <p:blipFill>
          <a:blip r:embed="rId3" cstate="print"/>
          <a:stretch>
            <a:fillRect/>
          </a:stretch>
        </p:blipFill>
        <p:spPr>
          <a:xfrm>
            <a:off x="6126463" y="1508781"/>
            <a:ext cx="2026912" cy="1295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45" y="502952"/>
            <a:ext cx="8229600" cy="1143000"/>
          </a:xfrm>
        </p:spPr>
        <p:txBody>
          <a:bodyPr>
            <a:normAutofit fontScale="90000"/>
          </a:bodyPr>
          <a:lstStyle/>
          <a:p>
            <a:r>
              <a:rPr lang="en-US" sz="4000" dirty="0" smtClean="0"/>
              <a:t>3. Choose the best headline for the article.</a:t>
            </a:r>
            <a:endParaRPr lang="en-US" sz="4000" dirty="0"/>
          </a:p>
        </p:txBody>
      </p:sp>
      <p:sp>
        <p:nvSpPr>
          <p:cNvPr id="39939" name="AutoShape 3">
            <a:hlinkClick r:id="rId2" action="ppaction://hlinksldjump" highlightClick="1"/>
          </p:cNvPr>
          <p:cNvSpPr>
            <a:spLocks noChangeArrowheads="1"/>
          </p:cNvSpPr>
          <p:nvPr/>
        </p:nvSpPr>
        <p:spPr bwMode="auto">
          <a:xfrm>
            <a:off x="914400" y="29718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39940" name="AutoShape 4">
            <a:hlinkClick r:id="rId3" action="ppaction://hlinksldjump" highlightClick="1"/>
          </p:cNvPr>
          <p:cNvSpPr>
            <a:spLocks noChangeArrowheads="1"/>
          </p:cNvSpPr>
          <p:nvPr/>
        </p:nvSpPr>
        <p:spPr bwMode="auto">
          <a:xfrm>
            <a:off x="914400" y="38862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39941" name="Text Box 5"/>
          <p:cNvSpPr txBox="1">
            <a:spLocks noChangeArrowheads="1"/>
          </p:cNvSpPr>
          <p:nvPr/>
        </p:nvSpPr>
        <p:spPr bwMode="auto">
          <a:xfrm>
            <a:off x="2590800" y="2743200"/>
            <a:ext cx="3352800" cy="579438"/>
          </a:xfrm>
          <a:prstGeom prst="rect">
            <a:avLst/>
          </a:prstGeom>
          <a:noFill/>
          <a:ln w="9525">
            <a:noFill/>
            <a:miter lim="800000"/>
            <a:headEnd/>
            <a:tailEnd/>
          </a:ln>
          <a:effectLst/>
        </p:spPr>
        <p:txBody>
          <a:bodyPr>
            <a:spAutoFit/>
          </a:bodyPr>
          <a:lstStyle/>
          <a:p>
            <a:pPr>
              <a:spcBef>
                <a:spcPct val="50000"/>
              </a:spcBef>
            </a:pPr>
            <a:endParaRPr lang="en-US" sz="3200"/>
          </a:p>
        </p:txBody>
      </p:sp>
      <p:sp>
        <p:nvSpPr>
          <p:cNvPr id="39942" name="Text Box 6"/>
          <p:cNvSpPr txBox="1">
            <a:spLocks noChangeArrowheads="1"/>
          </p:cNvSpPr>
          <p:nvPr/>
        </p:nvSpPr>
        <p:spPr bwMode="auto">
          <a:xfrm>
            <a:off x="1920875" y="2057400"/>
            <a:ext cx="3505200" cy="579438"/>
          </a:xfrm>
          <a:prstGeom prst="rect">
            <a:avLst/>
          </a:prstGeom>
          <a:noFill/>
          <a:ln w="9525">
            <a:noFill/>
            <a:miter lim="800000"/>
            <a:headEnd/>
            <a:tailEnd/>
          </a:ln>
          <a:effectLst/>
        </p:spPr>
        <p:txBody>
          <a:bodyPr>
            <a:spAutoFit/>
          </a:bodyPr>
          <a:lstStyle/>
          <a:p>
            <a:pPr>
              <a:spcBef>
                <a:spcPct val="20000"/>
              </a:spcBef>
            </a:pPr>
            <a:r>
              <a:rPr lang="en-US" sz="3200" dirty="0" smtClean="0"/>
              <a:t>Old Man Winter</a:t>
            </a:r>
            <a:endParaRPr lang="en-US" sz="3200" dirty="0"/>
          </a:p>
        </p:txBody>
      </p:sp>
      <p:sp>
        <p:nvSpPr>
          <p:cNvPr id="39943" name="Text Box 7"/>
          <p:cNvSpPr txBox="1">
            <a:spLocks noChangeArrowheads="1"/>
          </p:cNvSpPr>
          <p:nvPr/>
        </p:nvSpPr>
        <p:spPr bwMode="auto">
          <a:xfrm>
            <a:off x="1920875" y="2895600"/>
            <a:ext cx="3505200" cy="579438"/>
          </a:xfrm>
          <a:prstGeom prst="rect">
            <a:avLst/>
          </a:prstGeom>
          <a:noFill/>
          <a:ln w="9525">
            <a:noFill/>
            <a:miter lim="800000"/>
            <a:headEnd/>
            <a:tailEnd/>
          </a:ln>
          <a:effectLst/>
        </p:spPr>
        <p:txBody>
          <a:bodyPr>
            <a:spAutoFit/>
          </a:bodyPr>
          <a:lstStyle/>
          <a:p>
            <a:pPr>
              <a:spcBef>
                <a:spcPct val="20000"/>
              </a:spcBef>
            </a:pPr>
            <a:r>
              <a:rPr lang="en-US" sz="3200" dirty="0" smtClean="0"/>
              <a:t>Is it Spring yet?</a:t>
            </a:r>
            <a:endParaRPr lang="en-US" sz="3200" dirty="0"/>
          </a:p>
        </p:txBody>
      </p:sp>
      <p:sp>
        <p:nvSpPr>
          <p:cNvPr id="39944" name="Text Box 8"/>
          <p:cNvSpPr txBox="1">
            <a:spLocks noChangeArrowheads="1"/>
          </p:cNvSpPr>
          <p:nvPr/>
        </p:nvSpPr>
        <p:spPr bwMode="auto">
          <a:xfrm>
            <a:off x="1920874" y="3763963"/>
            <a:ext cx="4479905" cy="584775"/>
          </a:xfrm>
          <a:prstGeom prst="rect">
            <a:avLst/>
          </a:prstGeom>
          <a:noFill/>
          <a:ln w="9525">
            <a:noFill/>
            <a:miter lim="800000"/>
            <a:headEnd/>
            <a:tailEnd/>
          </a:ln>
          <a:effectLst/>
        </p:spPr>
        <p:txBody>
          <a:bodyPr wrap="square">
            <a:spAutoFit/>
          </a:bodyPr>
          <a:lstStyle/>
          <a:p>
            <a:pPr>
              <a:spcBef>
                <a:spcPct val="20000"/>
              </a:spcBef>
            </a:pPr>
            <a:r>
              <a:rPr lang="en-US" sz="3200" dirty="0" smtClean="0"/>
              <a:t>More snow than usual</a:t>
            </a:r>
            <a:endParaRPr lang="en-US" sz="3200" dirty="0"/>
          </a:p>
        </p:txBody>
      </p:sp>
      <p:sp>
        <p:nvSpPr>
          <p:cNvPr id="39945" name="AutoShape 9">
            <a:hlinkClick r:id="rId2" action="ppaction://hlinksldjump" highlightClick="1"/>
          </p:cNvPr>
          <p:cNvSpPr>
            <a:spLocks noChangeArrowheads="1"/>
          </p:cNvSpPr>
          <p:nvPr/>
        </p:nvSpPr>
        <p:spPr bwMode="auto">
          <a:xfrm>
            <a:off x="914400" y="20574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pic>
        <p:nvPicPr>
          <p:cNvPr id="39947" name="Picture 11" descr="C:\Users\Gentili\Pictures\images.jpg">
            <a:hlinkClick r:id="rId2" action="ppaction://hlinksldjump"/>
          </p:cNvPr>
          <p:cNvPicPr>
            <a:picLocks noChangeAspect="1" noChangeArrowheads="1"/>
          </p:cNvPicPr>
          <p:nvPr/>
        </p:nvPicPr>
        <p:blipFill>
          <a:blip r:embed="rId4" cstate="print"/>
          <a:srcRect/>
          <a:stretch>
            <a:fillRect/>
          </a:stretch>
        </p:blipFill>
        <p:spPr bwMode="auto">
          <a:xfrm>
            <a:off x="823001" y="1783098"/>
            <a:ext cx="914400" cy="914400"/>
          </a:xfrm>
          <a:prstGeom prst="rect">
            <a:avLst/>
          </a:prstGeom>
          <a:noFill/>
        </p:spPr>
      </p:pic>
      <p:pic>
        <p:nvPicPr>
          <p:cNvPr id="39948" name="Picture 12" descr="C:\Users\Gentili\Pictures\images.jpg">
            <a:hlinkClick r:id="rId2" action="ppaction://hlinksldjump"/>
          </p:cNvPr>
          <p:cNvPicPr>
            <a:picLocks noChangeAspect="1" noChangeArrowheads="1"/>
          </p:cNvPicPr>
          <p:nvPr/>
        </p:nvPicPr>
        <p:blipFill>
          <a:blip r:embed="rId4" cstate="print"/>
          <a:srcRect/>
          <a:stretch>
            <a:fillRect/>
          </a:stretch>
        </p:blipFill>
        <p:spPr bwMode="auto">
          <a:xfrm>
            <a:off x="823001" y="2788927"/>
            <a:ext cx="914400" cy="914400"/>
          </a:xfrm>
          <a:prstGeom prst="rect">
            <a:avLst/>
          </a:prstGeom>
          <a:noFill/>
        </p:spPr>
      </p:pic>
      <p:pic>
        <p:nvPicPr>
          <p:cNvPr id="39949" name="Picture 13" descr="C:\Users\Gentili\Pictures\images.jpg">
            <a:hlinkClick r:id="rId3" action="ppaction://hlinksldjump"/>
          </p:cNvPr>
          <p:cNvPicPr>
            <a:picLocks noChangeAspect="1" noChangeArrowheads="1"/>
          </p:cNvPicPr>
          <p:nvPr/>
        </p:nvPicPr>
        <p:blipFill>
          <a:blip r:embed="rId4" cstate="print"/>
          <a:srcRect/>
          <a:stretch>
            <a:fillRect/>
          </a:stretch>
        </p:blipFill>
        <p:spPr bwMode="auto">
          <a:xfrm>
            <a:off x="823001" y="3794756"/>
            <a:ext cx="914400" cy="914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algn="ctr">
              <a:buFontTx/>
              <a:buNone/>
            </a:pPr>
            <a:r>
              <a:rPr lang="en-US" sz="3600" dirty="0" smtClean="0"/>
              <a:t>Does this paragraph have a topic sentence?  Think about the supporting details…What are these details talking about?</a:t>
            </a:r>
          </a:p>
          <a:p>
            <a:pPr>
              <a:buFontTx/>
              <a:buNone/>
            </a:pPr>
            <a:endParaRPr lang="en-US" dirty="0"/>
          </a:p>
        </p:txBody>
      </p:sp>
      <p:sp>
        <p:nvSpPr>
          <p:cNvPr id="40962" name="Rectangle 2"/>
          <p:cNvSpPr>
            <a:spLocks noGrp="1" noChangeArrowheads="1"/>
          </p:cNvSpPr>
          <p:nvPr>
            <p:ph type="title"/>
          </p:nvPr>
        </p:nvSpPr>
        <p:spPr/>
        <p:txBody>
          <a:bodyPr/>
          <a:lstStyle/>
          <a:p>
            <a:pPr algn="ctr"/>
            <a:r>
              <a:rPr lang="en-US" dirty="0"/>
              <a:t>Think about this …</a:t>
            </a:r>
          </a:p>
        </p:txBody>
      </p:sp>
      <p:sp>
        <p:nvSpPr>
          <p:cNvPr id="40964" name="AutoShape 4">
            <a:hlinkClick r:id="" action="ppaction://hlinkshowjump?jump=lastslideviewed" highlightClick="1"/>
          </p:cNvPr>
          <p:cNvSpPr>
            <a:spLocks noChangeArrowheads="1"/>
          </p:cNvSpPr>
          <p:nvPr/>
        </p:nvSpPr>
        <p:spPr bwMode="auto">
          <a:xfrm>
            <a:off x="3429000" y="4648200"/>
            <a:ext cx="2362200" cy="990600"/>
          </a:xfrm>
          <a:prstGeom prst="actionButtonBackPrevious">
            <a:avLst/>
          </a:prstGeom>
          <a:solidFill>
            <a:schemeClr val="accent1"/>
          </a:solidFill>
          <a:ln w="9525">
            <a:noFill/>
            <a:miter lim="800000"/>
            <a:headEnd/>
            <a:tailEnd/>
          </a:ln>
          <a:effectLst/>
        </p:spPr>
        <p:txBody>
          <a:bodyPr wrap="none" anchor="ctr"/>
          <a:lstStyle/>
          <a:p>
            <a:r>
              <a:rPr lang="en-US"/>
              <a:t>Return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algn="ctr">
              <a:buFontTx/>
              <a:buNone/>
            </a:pPr>
            <a:r>
              <a:rPr lang="en-US" sz="2000" dirty="0"/>
              <a:t> </a:t>
            </a:r>
            <a:r>
              <a:rPr lang="en-US" sz="3600" dirty="0" smtClean="0"/>
              <a:t>AWESOME!!!!!</a:t>
            </a:r>
          </a:p>
          <a:p>
            <a:pPr>
              <a:buFontTx/>
              <a:buNone/>
            </a:pPr>
            <a:endParaRPr lang="en-US" dirty="0"/>
          </a:p>
        </p:txBody>
      </p:sp>
      <p:sp>
        <p:nvSpPr>
          <p:cNvPr id="41986" name="Rectangle 2"/>
          <p:cNvSpPr>
            <a:spLocks noGrp="1" noChangeArrowheads="1"/>
          </p:cNvSpPr>
          <p:nvPr>
            <p:ph type="title"/>
          </p:nvPr>
        </p:nvSpPr>
        <p:spPr/>
        <p:txBody>
          <a:bodyPr/>
          <a:lstStyle/>
          <a:p>
            <a:pPr algn="ctr"/>
            <a:r>
              <a:rPr lang="en-US" sz="6000" dirty="0"/>
              <a:t>Excellent!</a:t>
            </a:r>
          </a:p>
        </p:txBody>
      </p:sp>
      <p:sp>
        <p:nvSpPr>
          <p:cNvPr id="41988" name="AutoShape 4">
            <a:hlinkClick r:id="" action="ppaction://hlinkshowjump?jump=nextslide" highlightClick="1"/>
          </p:cNvPr>
          <p:cNvSpPr>
            <a:spLocks noChangeArrowheads="1"/>
          </p:cNvSpPr>
          <p:nvPr/>
        </p:nvSpPr>
        <p:spPr bwMode="auto">
          <a:xfrm>
            <a:off x="3352800" y="5486400"/>
            <a:ext cx="2438400" cy="990600"/>
          </a:xfrm>
          <a:prstGeom prst="actionButtonForwardNext">
            <a:avLst/>
          </a:prstGeom>
          <a:solidFill>
            <a:schemeClr val="accent1"/>
          </a:solidFill>
          <a:ln w="9525">
            <a:noFill/>
            <a:miter lim="800000"/>
            <a:headEnd/>
            <a:tailEnd/>
          </a:ln>
          <a:effectLst/>
        </p:spPr>
        <p:txBody>
          <a:bodyPr wrap="none" anchor="ctr"/>
          <a:lstStyle/>
          <a:p>
            <a:pPr algn="r"/>
            <a:r>
              <a:rPr lang="en-US"/>
              <a:t>Next  </a:t>
            </a:r>
          </a:p>
        </p:txBody>
      </p:sp>
      <p:pic>
        <p:nvPicPr>
          <p:cNvPr id="41989" name="Picture 5" descr="C:\Users\Gentili\Pictures\th_Fireworks.gif"/>
          <p:cNvPicPr>
            <a:picLocks noChangeAspect="1" noChangeArrowheads="1" noCrop="1"/>
          </p:cNvPicPr>
          <p:nvPr/>
        </p:nvPicPr>
        <p:blipFill>
          <a:blip r:embed="rId2" cstate="print"/>
          <a:srcRect/>
          <a:stretch>
            <a:fillRect/>
          </a:stretch>
        </p:blipFill>
        <p:spPr bwMode="auto">
          <a:xfrm>
            <a:off x="2286025" y="2240293"/>
            <a:ext cx="4480511" cy="313635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31838"/>
            <a:ext cx="8229600" cy="1143000"/>
          </a:xfrm>
        </p:spPr>
        <p:txBody>
          <a:bodyPr/>
          <a:lstStyle/>
          <a:p>
            <a:r>
              <a:rPr lang="en-US" sz="4000"/>
              <a:t>8. Type next question here</a:t>
            </a:r>
          </a:p>
        </p:txBody>
      </p:sp>
      <p:sp>
        <p:nvSpPr>
          <p:cNvPr id="43011" name="AutoShape 3">
            <a:hlinkClick r:id="rId2" action="ppaction://hlinksldjump" highlightClick="1"/>
          </p:cNvPr>
          <p:cNvSpPr>
            <a:spLocks noChangeArrowheads="1"/>
          </p:cNvSpPr>
          <p:nvPr/>
        </p:nvSpPr>
        <p:spPr bwMode="auto">
          <a:xfrm>
            <a:off x="914400" y="38862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43012" name="AutoShape 4">
            <a:hlinkClick r:id="rId3" action="ppaction://hlinksldjump" highlightClick="1"/>
          </p:cNvPr>
          <p:cNvSpPr>
            <a:spLocks noChangeArrowheads="1"/>
          </p:cNvSpPr>
          <p:nvPr/>
        </p:nvSpPr>
        <p:spPr bwMode="auto">
          <a:xfrm>
            <a:off x="914400" y="29718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43013" name="Text Box 5"/>
          <p:cNvSpPr txBox="1">
            <a:spLocks noChangeArrowheads="1"/>
          </p:cNvSpPr>
          <p:nvPr/>
        </p:nvSpPr>
        <p:spPr bwMode="auto">
          <a:xfrm>
            <a:off x="2590800" y="2743200"/>
            <a:ext cx="3352800" cy="579438"/>
          </a:xfrm>
          <a:prstGeom prst="rect">
            <a:avLst/>
          </a:prstGeom>
          <a:noFill/>
          <a:ln w="9525">
            <a:noFill/>
            <a:miter lim="800000"/>
            <a:headEnd/>
            <a:tailEnd/>
          </a:ln>
          <a:effectLst/>
        </p:spPr>
        <p:txBody>
          <a:bodyPr>
            <a:spAutoFit/>
          </a:bodyPr>
          <a:lstStyle/>
          <a:p>
            <a:pPr>
              <a:spcBef>
                <a:spcPct val="50000"/>
              </a:spcBef>
            </a:pPr>
            <a:endParaRPr lang="en-US" sz="3200"/>
          </a:p>
        </p:txBody>
      </p:sp>
      <p:sp>
        <p:nvSpPr>
          <p:cNvPr id="43014" name="Text Box 6"/>
          <p:cNvSpPr txBox="1">
            <a:spLocks noChangeArrowheads="1"/>
          </p:cNvSpPr>
          <p:nvPr/>
        </p:nvSpPr>
        <p:spPr bwMode="auto">
          <a:xfrm>
            <a:off x="1920875" y="2057400"/>
            <a:ext cx="3505200" cy="579438"/>
          </a:xfrm>
          <a:prstGeom prst="rect">
            <a:avLst/>
          </a:prstGeom>
          <a:noFill/>
          <a:ln w="9525">
            <a:noFill/>
            <a:miter lim="800000"/>
            <a:headEnd/>
            <a:tailEnd/>
          </a:ln>
          <a:effectLst/>
        </p:spPr>
        <p:txBody>
          <a:bodyPr>
            <a:spAutoFit/>
          </a:bodyPr>
          <a:lstStyle/>
          <a:p>
            <a:pPr>
              <a:spcBef>
                <a:spcPct val="20000"/>
              </a:spcBef>
            </a:pPr>
            <a:r>
              <a:rPr lang="en-US" sz="3200"/>
              <a:t>Incorrect answer</a:t>
            </a:r>
          </a:p>
        </p:txBody>
      </p:sp>
      <p:sp>
        <p:nvSpPr>
          <p:cNvPr id="43015" name="Text Box 7"/>
          <p:cNvSpPr txBox="1">
            <a:spLocks noChangeArrowheads="1"/>
          </p:cNvSpPr>
          <p:nvPr/>
        </p:nvSpPr>
        <p:spPr bwMode="auto">
          <a:xfrm>
            <a:off x="1920875" y="3856038"/>
            <a:ext cx="3505200" cy="579437"/>
          </a:xfrm>
          <a:prstGeom prst="rect">
            <a:avLst/>
          </a:prstGeom>
          <a:noFill/>
          <a:ln w="9525">
            <a:noFill/>
            <a:miter lim="800000"/>
            <a:headEnd/>
            <a:tailEnd/>
          </a:ln>
          <a:effectLst/>
        </p:spPr>
        <p:txBody>
          <a:bodyPr>
            <a:spAutoFit/>
          </a:bodyPr>
          <a:lstStyle/>
          <a:p>
            <a:pPr>
              <a:spcBef>
                <a:spcPct val="20000"/>
              </a:spcBef>
            </a:pPr>
            <a:r>
              <a:rPr lang="en-US" sz="3200"/>
              <a:t>Incorrect answer</a:t>
            </a:r>
          </a:p>
        </p:txBody>
      </p:sp>
      <p:sp>
        <p:nvSpPr>
          <p:cNvPr id="43016" name="Text Box 8"/>
          <p:cNvSpPr txBox="1">
            <a:spLocks noChangeArrowheads="1"/>
          </p:cNvSpPr>
          <p:nvPr/>
        </p:nvSpPr>
        <p:spPr bwMode="auto">
          <a:xfrm>
            <a:off x="1920875" y="2941638"/>
            <a:ext cx="3505200" cy="579437"/>
          </a:xfrm>
          <a:prstGeom prst="rect">
            <a:avLst/>
          </a:prstGeom>
          <a:noFill/>
          <a:ln w="9525">
            <a:noFill/>
            <a:miter lim="800000"/>
            <a:headEnd/>
            <a:tailEnd/>
          </a:ln>
          <a:effectLst/>
        </p:spPr>
        <p:txBody>
          <a:bodyPr>
            <a:spAutoFit/>
          </a:bodyPr>
          <a:lstStyle/>
          <a:p>
            <a:pPr>
              <a:spcBef>
                <a:spcPct val="20000"/>
              </a:spcBef>
            </a:pPr>
            <a:r>
              <a:rPr lang="en-US" sz="3200"/>
              <a:t>Correct answer</a:t>
            </a:r>
          </a:p>
        </p:txBody>
      </p:sp>
      <p:sp>
        <p:nvSpPr>
          <p:cNvPr id="43017" name="AutoShape 9">
            <a:hlinkClick r:id="rId2" action="ppaction://hlinksldjump" highlightClick="1"/>
          </p:cNvPr>
          <p:cNvSpPr>
            <a:spLocks noChangeArrowheads="1"/>
          </p:cNvSpPr>
          <p:nvPr/>
        </p:nvSpPr>
        <p:spPr bwMode="auto">
          <a:xfrm>
            <a:off x="914400" y="20574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pic>
        <p:nvPicPr>
          <p:cNvPr id="43018" name="Picture 10" descr="qmark"/>
          <p:cNvPicPr>
            <a:picLocks noChangeAspect="1" noChangeArrowheads="1"/>
          </p:cNvPicPr>
          <p:nvPr/>
        </p:nvPicPr>
        <p:blipFill>
          <a:blip r:embed="rId4" cstate="print"/>
          <a:srcRect/>
          <a:stretch>
            <a:fillRect/>
          </a:stretch>
        </p:blipFill>
        <p:spPr bwMode="auto">
          <a:xfrm>
            <a:off x="6324600" y="4800600"/>
            <a:ext cx="2568575" cy="1828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lstStyle/>
          <a:p>
            <a:pPr algn="ctr">
              <a:buFontTx/>
              <a:buNone/>
            </a:pPr>
            <a:r>
              <a:rPr lang="en-US" sz="3600"/>
              <a:t>[provide feedback here if desired]</a:t>
            </a:r>
          </a:p>
          <a:p>
            <a:pPr>
              <a:buFontTx/>
              <a:buNone/>
            </a:pPr>
            <a:endParaRPr lang="en-US"/>
          </a:p>
        </p:txBody>
      </p:sp>
      <p:sp>
        <p:nvSpPr>
          <p:cNvPr id="44034" name="Rectangle 2"/>
          <p:cNvSpPr>
            <a:spLocks noGrp="1" noChangeArrowheads="1"/>
          </p:cNvSpPr>
          <p:nvPr>
            <p:ph type="title"/>
          </p:nvPr>
        </p:nvSpPr>
        <p:spPr/>
        <p:txBody>
          <a:bodyPr/>
          <a:lstStyle/>
          <a:p>
            <a:r>
              <a:rPr lang="en-US"/>
              <a:t>Think about this …</a:t>
            </a:r>
          </a:p>
        </p:txBody>
      </p:sp>
      <p:sp>
        <p:nvSpPr>
          <p:cNvPr id="44036" name="AutoShape 4">
            <a:hlinkClick r:id="" action="ppaction://hlinkshowjump?jump=lastslideviewed" highlightClick="1"/>
          </p:cNvPr>
          <p:cNvSpPr>
            <a:spLocks noChangeArrowheads="1"/>
          </p:cNvSpPr>
          <p:nvPr/>
        </p:nvSpPr>
        <p:spPr bwMode="auto">
          <a:xfrm>
            <a:off x="3429000" y="4648200"/>
            <a:ext cx="2362200" cy="990600"/>
          </a:xfrm>
          <a:prstGeom prst="actionButtonBackPrevious">
            <a:avLst/>
          </a:prstGeom>
          <a:solidFill>
            <a:schemeClr val="accent1"/>
          </a:solidFill>
          <a:ln w="9525">
            <a:noFill/>
            <a:miter lim="800000"/>
            <a:headEnd/>
            <a:tailEnd/>
          </a:ln>
          <a:effectLst/>
        </p:spPr>
        <p:txBody>
          <a:bodyPr wrap="none" anchor="ctr"/>
          <a:lstStyle/>
          <a:p>
            <a:r>
              <a:rPr lang="en-US"/>
              <a:t>Return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buFontTx/>
              <a:buNone/>
            </a:pPr>
            <a:r>
              <a:rPr lang="en-US" sz="2000"/>
              <a:t> </a:t>
            </a:r>
          </a:p>
          <a:p>
            <a:pPr algn="ctr">
              <a:buFontTx/>
              <a:buNone/>
            </a:pPr>
            <a:r>
              <a:rPr lang="en-US" sz="3600"/>
              <a:t>[provide feedback here if desired]</a:t>
            </a:r>
          </a:p>
          <a:p>
            <a:pPr>
              <a:buFontTx/>
              <a:buNone/>
            </a:pPr>
            <a:endParaRPr lang="en-US"/>
          </a:p>
        </p:txBody>
      </p:sp>
      <p:sp>
        <p:nvSpPr>
          <p:cNvPr id="45058" name="Rectangle 2"/>
          <p:cNvSpPr>
            <a:spLocks noGrp="1" noChangeArrowheads="1"/>
          </p:cNvSpPr>
          <p:nvPr>
            <p:ph type="title"/>
          </p:nvPr>
        </p:nvSpPr>
        <p:spPr/>
        <p:txBody>
          <a:bodyPr/>
          <a:lstStyle/>
          <a:p>
            <a:r>
              <a:rPr lang="en-US" sz="6000"/>
              <a:t>Excellent!</a:t>
            </a:r>
          </a:p>
        </p:txBody>
      </p:sp>
      <p:sp>
        <p:nvSpPr>
          <p:cNvPr id="45060" name="AutoShape 4">
            <a:hlinkClick r:id="" action="ppaction://hlinkshowjump?jump=nextslide" highlightClick="1"/>
          </p:cNvPr>
          <p:cNvSpPr>
            <a:spLocks noChangeArrowheads="1"/>
          </p:cNvSpPr>
          <p:nvPr/>
        </p:nvSpPr>
        <p:spPr bwMode="auto">
          <a:xfrm>
            <a:off x="3352800" y="5486400"/>
            <a:ext cx="2438400" cy="990600"/>
          </a:xfrm>
          <a:prstGeom prst="actionButtonForwardNext">
            <a:avLst/>
          </a:prstGeom>
          <a:solidFill>
            <a:schemeClr val="accent1"/>
          </a:solidFill>
          <a:ln w="9525">
            <a:noFill/>
            <a:miter lim="800000"/>
            <a:headEnd/>
            <a:tailEnd/>
          </a:ln>
          <a:effectLst/>
        </p:spPr>
        <p:txBody>
          <a:bodyPr wrap="none" anchor="ctr"/>
          <a:lstStyle/>
          <a:p>
            <a:pPr algn="r"/>
            <a:r>
              <a:rPr lang="en-US"/>
              <a:t>Next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The main idea is what the paragraph or story is about.</a:t>
            </a:r>
          </a:p>
          <a:p>
            <a:pPr lvl="1"/>
            <a:r>
              <a:rPr lang="en-US" sz="3000" dirty="0" smtClean="0"/>
              <a:t>Ask yourself “What is paragraph or story about?”</a:t>
            </a:r>
          </a:p>
          <a:p>
            <a:pPr lvl="1">
              <a:buNone/>
            </a:pPr>
            <a:endParaRPr lang="en-US" dirty="0"/>
          </a:p>
          <a:p>
            <a:pPr lvl="1">
              <a:buNone/>
            </a:pPr>
            <a:endParaRPr lang="en-US" dirty="0" smtClean="0"/>
          </a:p>
          <a:p>
            <a:r>
              <a:rPr lang="en-US" sz="3200" dirty="0" smtClean="0"/>
              <a:t>Sometimes the main idea is stated in a topic sentence.</a:t>
            </a:r>
          </a:p>
          <a:p>
            <a:endParaRPr lang="en-US" dirty="0" smtClean="0"/>
          </a:p>
        </p:txBody>
      </p:sp>
      <p:sp>
        <p:nvSpPr>
          <p:cNvPr id="2" name="Title 1"/>
          <p:cNvSpPr>
            <a:spLocks noGrp="1"/>
          </p:cNvSpPr>
          <p:nvPr>
            <p:ph type="title"/>
          </p:nvPr>
        </p:nvSpPr>
        <p:spPr/>
        <p:txBody>
          <a:bodyPr/>
          <a:lstStyle/>
          <a:p>
            <a:r>
              <a:rPr lang="en-US" dirty="0" smtClean="0"/>
              <a:t>What is the Main Idea???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Another way to figure out the main idea is to pretend that you have to tell someone what the paragraph or story is about in </a:t>
            </a:r>
            <a:r>
              <a:rPr lang="en-US" sz="2800" dirty="0" smtClean="0">
                <a:solidFill>
                  <a:srgbClr val="FF0000"/>
                </a:solidFill>
              </a:rPr>
              <a:t>ONE</a:t>
            </a:r>
            <a:r>
              <a:rPr lang="en-US" sz="2800" dirty="0" smtClean="0"/>
              <a:t> sentence.  </a:t>
            </a:r>
          </a:p>
          <a:p>
            <a:pPr>
              <a:buNone/>
            </a:pPr>
            <a:r>
              <a:rPr lang="en-US" sz="2800" dirty="0" smtClean="0"/>
              <a:t>	What would you say?  </a:t>
            </a:r>
          </a:p>
          <a:p>
            <a:pPr>
              <a:buNone/>
            </a:pPr>
            <a:r>
              <a:rPr lang="en-US" sz="2800" dirty="0" smtClean="0"/>
              <a:t>	Your answer is the </a:t>
            </a:r>
            <a:r>
              <a:rPr lang="en-US" sz="2800" dirty="0" smtClean="0">
                <a:solidFill>
                  <a:srgbClr val="7030A0"/>
                </a:solidFill>
              </a:rPr>
              <a:t>MAIN IDEA</a:t>
            </a:r>
            <a:r>
              <a:rPr lang="en-US" sz="2800" dirty="0" smtClean="0"/>
              <a:t>!!!!</a:t>
            </a:r>
          </a:p>
          <a:p>
            <a:endParaRPr lang="en-US" dirty="0"/>
          </a:p>
          <a:p>
            <a:r>
              <a:rPr lang="en-US" sz="2800" dirty="0" smtClean="0"/>
              <a:t>Also, look for supporting details.  What are the details talking about?  That’s the main idea.</a:t>
            </a:r>
            <a:endParaRPr lang="en-US" sz="2800" dirty="0"/>
          </a:p>
        </p:txBody>
      </p:sp>
      <p:sp>
        <p:nvSpPr>
          <p:cNvPr id="2" name="Title 1"/>
          <p:cNvSpPr>
            <a:spLocks noGrp="1"/>
          </p:cNvSpPr>
          <p:nvPr>
            <p:ph type="title"/>
          </p:nvPr>
        </p:nvSpPr>
        <p:spPr/>
        <p:txBody>
          <a:bodyPr/>
          <a:lstStyle/>
          <a:p>
            <a:r>
              <a:rPr lang="en-US" dirty="0" smtClean="0"/>
              <a:t>What is the Main Idea???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45" y="868709"/>
            <a:ext cx="4297678" cy="5303482"/>
          </a:xfrm>
        </p:spPr>
        <p:txBody>
          <a:bodyPr/>
          <a:lstStyle/>
          <a:p>
            <a:pPr>
              <a:buNone/>
            </a:pPr>
            <a:r>
              <a:rPr lang="en-US" dirty="0" smtClean="0"/>
              <a:t>		Dr. </a:t>
            </a:r>
            <a:r>
              <a:rPr lang="en-US" dirty="0" err="1" smtClean="0"/>
              <a:t>Whoo</a:t>
            </a:r>
            <a:r>
              <a:rPr lang="en-US" dirty="0" smtClean="0"/>
              <a:t> has invented many things.  He invented an electric fork to warm each bite.  He invented a machine to tie your shoes.  He even invented root-beer toothpaste.  What will he think of next?</a:t>
            </a:r>
          </a:p>
          <a:p>
            <a:endParaRPr lang="en-US" dirty="0"/>
          </a:p>
        </p:txBody>
      </p:sp>
      <p:pic>
        <p:nvPicPr>
          <p:cNvPr id="5" name="Content Placeholder 4" descr="imagesCA4AARW9.jpg"/>
          <p:cNvPicPr>
            <a:picLocks noGrp="1" noChangeAspect="1"/>
          </p:cNvPicPr>
          <p:nvPr>
            <p:ph sz="half" idx="2"/>
          </p:nvPr>
        </p:nvPicPr>
        <p:blipFill>
          <a:blip r:embed="rId2" cstate="print"/>
          <a:stretch>
            <a:fillRect/>
          </a:stretch>
        </p:blipFill>
        <p:spPr>
          <a:xfrm>
            <a:off x="5852146" y="1234464"/>
            <a:ext cx="2560292" cy="437631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5800" y="685800"/>
            <a:ext cx="7772400" cy="1287463"/>
          </a:xfrm>
        </p:spPr>
        <p:txBody>
          <a:bodyPr/>
          <a:lstStyle/>
          <a:p>
            <a:r>
              <a:rPr lang="en-US" sz="4000" dirty="0" smtClean="0"/>
              <a:t>1. What is this story about?</a:t>
            </a:r>
            <a:endParaRPr lang="en-US" sz="4000" dirty="0"/>
          </a:p>
        </p:txBody>
      </p:sp>
      <p:sp>
        <p:nvSpPr>
          <p:cNvPr id="33796" name="AutoShape 4">
            <a:hlinkClick r:id="rId2" action="ppaction://hlinksldjump" highlightClick="1"/>
          </p:cNvPr>
          <p:cNvSpPr>
            <a:spLocks noChangeArrowheads="1"/>
          </p:cNvSpPr>
          <p:nvPr/>
        </p:nvSpPr>
        <p:spPr bwMode="auto">
          <a:xfrm>
            <a:off x="914400" y="20574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33797" name="AutoShape 5">
            <a:hlinkClick r:id="rId3" action="ppaction://hlinksldjump" highlightClick="1"/>
          </p:cNvPr>
          <p:cNvSpPr>
            <a:spLocks noChangeArrowheads="1"/>
          </p:cNvSpPr>
          <p:nvPr/>
        </p:nvSpPr>
        <p:spPr bwMode="auto">
          <a:xfrm>
            <a:off x="914400" y="29718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33798" name="AutoShape 6">
            <a:hlinkClick r:id="rId2" action="ppaction://hlinksldjump" highlightClick="1"/>
          </p:cNvPr>
          <p:cNvSpPr>
            <a:spLocks noChangeArrowheads="1"/>
          </p:cNvSpPr>
          <p:nvPr/>
        </p:nvSpPr>
        <p:spPr bwMode="auto">
          <a:xfrm>
            <a:off x="914400" y="38862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33800" name="Text Box 8"/>
          <p:cNvSpPr txBox="1">
            <a:spLocks noChangeArrowheads="1"/>
          </p:cNvSpPr>
          <p:nvPr/>
        </p:nvSpPr>
        <p:spPr bwMode="auto">
          <a:xfrm>
            <a:off x="1828799" y="2057400"/>
            <a:ext cx="4846297" cy="1298817"/>
          </a:xfrm>
          <a:prstGeom prst="rect">
            <a:avLst/>
          </a:prstGeom>
          <a:noFill/>
          <a:ln w="9525">
            <a:noFill/>
            <a:miter lim="800000"/>
            <a:headEnd/>
            <a:tailEnd/>
          </a:ln>
          <a:effectLst/>
        </p:spPr>
        <p:txBody>
          <a:bodyPr wrap="square">
            <a:spAutoFit/>
          </a:bodyPr>
          <a:lstStyle/>
          <a:p>
            <a:pPr marL="342900" indent="-342900">
              <a:lnSpc>
                <a:spcPct val="80000"/>
              </a:lnSpc>
              <a:spcBef>
                <a:spcPct val="20000"/>
              </a:spcBef>
            </a:pPr>
            <a:r>
              <a:rPr lang="en-US" sz="2800" dirty="0" smtClean="0"/>
              <a:t>Dr. </a:t>
            </a:r>
            <a:r>
              <a:rPr lang="en-US" sz="2800" dirty="0" err="1" smtClean="0"/>
              <a:t>Whoo’s</a:t>
            </a:r>
            <a:r>
              <a:rPr lang="en-US" sz="2800" dirty="0" smtClean="0"/>
              <a:t> electric fork.</a:t>
            </a:r>
          </a:p>
          <a:p>
            <a:pPr marL="342900" indent="-342900">
              <a:lnSpc>
                <a:spcPct val="80000"/>
              </a:lnSpc>
              <a:spcBef>
                <a:spcPct val="20000"/>
              </a:spcBef>
            </a:pPr>
            <a:endParaRPr lang="en-US" sz="2800" dirty="0"/>
          </a:p>
          <a:p>
            <a:pPr marL="342900" indent="-342900">
              <a:lnSpc>
                <a:spcPct val="80000"/>
              </a:lnSpc>
              <a:spcBef>
                <a:spcPct val="20000"/>
              </a:spcBef>
            </a:pPr>
            <a:endParaRPr lang="en-US" sz="2800" dirty="0"/>
          </a:p>
        </p:txBody>
      </p:sp>
      <p:sp>
        <p:nvSpPr>
          <p:cNvPr id="33801" name="Text Box 9"/>
          <p:cNvSpPr txBox="1">
            <a:spLocks noChangeArrowheads="1"/>
          </p:cNvSpPr>
          <p:nvPr/>
        </p:nvSpPr>
        <p:spPr bwMode="auto">
          <a:xfrm>
            <a:off x="1828799" y="3886200"/>
            <a:ext cx="5212053" cy="1169551"/>
          </a:xfrm>
          <a:prstGeom prst="rect">
            <a:avLst/>
          </a:prstGeom>
          <a:noFill/>
          <a:ln w="9525">
            <a:noFill/>
            <a:miter lim="800000"/>
            <a:headEnd/>
            <a:tailEnd/>
          </a:ln>
          <a:effectLst/>
        </p:spPr>
        <p:txBody>
          <a:bodyPr wrap="square">
            <a:spAutoFit/>
          </a:bodyPr>
          <a:lstStyle/>
          <a:p>
            <a:pPr>
              <a:spcBef>
                <a:spcPct val="50000"/>
              </a:spcBef>
            </a:pPr>
            <a:r>
              <a:rPr lang="en-US" sz="2800" dirty="0" smtClean="0"/>
              <a:t>Anyone can invent something.</a:t>
            </a:r>
          </a:p>
          <a:p>
            <a:pPr>
              <a:spcBef>
                <a:spcPct val="50000"/>
              </a:spcBef>
            </a:pPr>
            <a:endParaRPr lang="en-US" sz="2800" dirty="0"/>
          </a:p>
        </p:txBody>
      </p:sp>
      <p:sp>
        <p:nvSpPr>
          <p:cNvPr id="33802" name="Text Box 10"/>
          <p:cNvSpPr txBox="1">
            <a:spLocks noChangeArrowheads="1"/>
          </p:cNvSpPr>
          <p:nvPr/>
        </p:nvSpPr>
        <p:spPr bwMode="auto">
          <a:xfrm>
            <a:off x="1828800" y="2879725"/>
            <a:ext cx="5303492" cy="523220"/>
          </a:xfrm>
          <a:prstGeom prst="rect">
            <a:avLst/>
          </a:prstGeom>
          <a:noFill/>
          <a:ln w="9525">
            <a:noFill/>
            <a:miter lim="800000"/>
            <a:headEnd/>
            <a:tailEnd/>
          </a:ln>
          <a:effectLst/>
        </p:spPr>
        <p:txBody>
          <a:bodyPr wrap="square">
            <a:spAutoFit/>
          </a:bodyPr>
          <a:lstStyle/>
          <a:p>
            <a:pPr>
              <a:spcBef>
                <a:spcPct val="50000"/>
              </a:spcBef>
            </a:pPr>
            <a:r>
              <a:rPr lang="en-US" sz="2800" dirty="0" smtClean="0"/>
              <a:t>Dr. </a:t>
            </a:r>
            <a:r>
              <a:rPr lang="en-US" sz="2800" dirty="0" err="1" smtClean="0"/>
              <a:t>Whoo’s</a:t>
            </a:r>
            <a:r>
              <a:rPr lang="en-US" sz="2800" dirty="0" smtClean="0"/>
              <a:t> inventions</a:t>
            </a:r>
            <a:endParaRPr lang="en-US" sz="2800" dirty="0"/>
          </a:p>
        </p:txBody>
      </p:sp>
      <p:pic>
        <p:nvPicPr>
          <p:cNvPr id="33803" name="Picture 11" descr="C:\Users\Gentili\Pictures\images.jpg">
            <a:hlinkClick r:id="rId2" action="ppaction://hlinksldjump"/>
          </p:cNvPr>
          <p:cNvPicPr>
            <a:picLocks noChangeAspect="1" noChangeArrowheads="1"/>
          </p:cNvPicPr>
          <p:nvPr/>
        </p:nvPicPr>
        <p:blipFill>
          <a:blip r:embed="rId4" cstate="print"/>
          <a:srcRect/>
          <a:stretch>
            <a:fillRect/>
          </a:stretch>
        </p:blipFill>
        <p:spPr bwMode="auto">
          <a:xfrm>
            <a:off x="823001" y="1783098"/>
            <a:ext cx="914400" cy="914400"/>
          </a:xfrm>
          <a:prstGeom prst="rect">
            <a:avLst/>
          </a:prstGeom>
          <a:noFill/>
        </p:spPr>
      </p:pic>
      <p:pic>
        <p:nvPicPr>
          <p:cNvPr id="33804" name="Picture 12" descr="C:\Users\Gentili\Pictures\images.jpg">
            <a:hlinkClick r:id="rId3" action="ppaction://hlinksldjump"/>
          </p:cNvPr>
          <p:cNvPicPr>
            <a:picLocks noChangeAspect="1" noChangeArrowheads="1"/>
          </p:cNvPicPr>
          <p:nvPr/>
        </p:nvPicPr>
        <p:blipFill>
          <a:blip r:embed="rId4" cstate="print"/>
          <a:srcRect/>
          <a:stretch>
            <a:fillRect/>
          </a:stretch>
        </p:blipFill>
        <p:spPr bwMode="auto">
          <a:xfrm>
            <a:off x="823001" y="2788927"/>
            <a:ext cx="914400" cy="914400"/>
          </a:xfrm>
          <a:prstGeom prst="rect">
            <a:avLst/>
          </a:prstGeom>
          <a:noFill/>
        </p:spPr>
      </p:pic>
      <p:pic>
        <p:nvPicPr>
          <p:cNvPr id="33805" name="Picture 13" descr="C:\Users\Gentili\Pictures\images.jpg">
            <a:hlinkClick r:id="rId2" action="ppaction://hlinksldjump"/>
          </p:cNvPr>
          <p:cNvPicPr>
            <a:picLocks noChangeAspect="1" noChangeArrowheads="1"/>
          </p:cNvPicPr>
          <p:nvPr/>
        </p:nvPicPr>
        <p:blipFill>
          <a:blip r:embed="rId4" cstate="print"/>
          <a:srcRect/>
          <a:stretch>
            <a:fillRect/>
          </a:stretch>
        </p:blipFill>
        <p:spPr bwMode="auto">
          <a:xfrm>
            <a:off x="823001" y="3703317"/>
            <a:ext cx="914400" cy="914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1905000"/>
            <a:ext cx="8229600" cy="2209800"/>
          </a:xfrm>
        </p:spPr>
        <p:txBody>
          <a:bodyPr>
            <a:normAutofit lnSpcReduction="10000"/>
          </a:bodyPr>
          <a:lstStyle/>
          <a:p>
            <a:pPr algn="ctr">
              <a:buFontTx/>
              <a:buNone/>
            </a:pPr>
            <a:r>
              <a:rPr lang="en-US" sz="3600" dirty="0" smtClean="0"/>
              <a:t>What is this story mostly about?  If someone asked you about this story what would you tell them it was about?</a:t>
            </a:r>
            <a:endParaRPr lang="en-US" sz="3600" dirty="0"/>
          </a:p>
        </p:txBody>
      </p:sp>
      <p:sp>
        <p:nvSpPr>
          <p:cNvPr id="34818" name="Rectangle 2"/>
          <p:cNvSpPr>
            <a:spLocks noGrp="1" noChangeArrowheads="1"/>
          </p:cNvSpPr>
          <p:nvPr>
            <p:ph type="title"/>
          </p:nvPr>
        </p:nvSpPr>
        <p:spPr>
          <a:xfrm>
            <a:off x="457200" y="457200"/>
            <a:ext cx="8229600" cy="1143000"/>
          </a:xfrm>
        </p:spPr>
        <p:txBody>
          <a:bodyPr/>
          <a:lstStyle/>
          <a:p>
            <a:r>
              <a:rPr lang="en-US" sz="5400"/>
              <a:t>Think about this …</a:t>
            </a:r>
          </a:p>
        </p:txBody>
      </p:sp>
      <p:sp>
        <p:nvSpPr>
          <p:cNvPr id="34820" name="AutoShape 4">
            <a:hlinkClick r:id="" action="ppaction://hlinkshowjump?jump=lastslideviewed" highlightClick="1"/>
          </p:cNvPr>
          <p:cNvSpPr>
            <a:spLocks noChangeArrowheads="1"/>
          </p:cNvSpPr>
          <p:nvPr/>
        </p:nvSpPr>
        <p:spPr bwMode="auto">
          <a:xfrm>
            <a:off x="3276600" y="4800600"/>
            <a:ext cx="2362200" cy="914400"/>
          </a:xfrm>
          <a:prstGeom prst="actionButtonBackPrevious">
            <a:avLst/>
          </a:prstGeom>
          <a:solidFill>
            <a:schemeClr val="accent1"/>
          </a:solidFill>
          <a:ln w="9525">
            <a:noFill/>
            <a:miter lim="800000"/>
            <a:headEnd/>
            <a:tailEnd/>
          </a:ln>
          <a:effectLst/>
        </p:spPr>
        <p:txBody>
          <a:bodyPr wrap="none" anchor="ctr"/>
          <a:lstStyle/>
          <a:p>
            <a:pPr algn="ctr"/>
            <a:r>
              <a:rPr lang="en-US"/>
              <a:t>Return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838200" y="1600200"/>
            <a:ext cx="7848600" cy="3429000"/>
          </a:xfrm>
        </p:spPr>
        <p:txBody>
          <a:bodyPr/>
          <a:lstStyle/>
          <a:p>
            <a:pPr algn="ctr">
              <a:buFontTx/>
              <a:buNone/>
            </a:pPr>
            <a:r>
              <a:rPr lang="en-US" sz="3600" dirty="0" smtClean="0"/>
              <a:t>AWESOME!!!!!</a:t>
            </a:r>
          </a:p>
          <a:p>
            <a:pPr>
              <a:buFontTx/>
              <a:buNone/>
            </a:pPr>
            <a:endParaRPr lang="en-US" sz="4000" dirty="0"/>
          </a:p>
          <a:p>
            <a:pPr>
              <a:buFontTx/>
              <a:buNone/>
            </a:pPr>
            <a:endParaRPr lang="en-US" sz="4000" dirty="0"/>
          </a:p>
          <a:p>
            <a:pPr>
              <a:buFontTx/>
              <a:buNone/>
            </a:pPr>
            <a:r>
              <a:rPr lang="en-US" sz="4000" dirty="0"/>
              <a:t> </a:t>
            </a:r>
          </a:p>
        </p:txBody>
      </p:sp>
      <p:sp>
        <p:nvSpPr>
          <p:cNvPr id="35842" name="Rectangle 2"/>
          <p:cNvSpPr>
            <a:spLocks noGrp="1" noChangeArrowheads="1"/>
          </p:cNvSpPr>
          <p:nvPr>
            <p:ph type="title"/>
          </p:nvPr>
        </p:nvSpPr>
        <p:spPr/>
        <p:txBody>
          <a:bodyPr/>
          <a:lstStyle/>
          <a:p>
            <a:pPr algn="ctr"/>
            <a:r>
              <a:rPr lang="en-US" sz="5400" dirty="0"/>
              <a:t>Excellent!</a:t>
            </a:r>
          </a:p>
        </p:txBody>
      </p:sp>
      <p:sp>
        <p:nvSpPr>
          <p:cNvPr id="35844" name="AutoShape 4">
            <a:hlinkClick r:id="" action="ppaction://hlinkshowjump?jump=nextslide" highlightClick="1"/>
          </p:cNvPr>
          <p:cNvSpPr>
            <a:spLocks noChangeArrowheads="1"/>
          </p:cNvSpPr>
          <p:nvPr/>
        </p:nvSpPr>
        <p:spPr bwMode="auto">
          <a:xfrm>
            <a:off x="3124200" y="5257800"/>
            <a:ext cx="2209800" cy="1143000"/>
          </a:xfrm>
          <a:prstGeom prst="actionButtonForwardNext">
            <a:avLst/>
          </a:prstGeom>
          <a:solidFill>
            <a:schemeClr val="accent1"/>
          </a:solidFill>
          <a:ln w="9525">
            <a:noFill/>
            <a:miter lim="800000"/>
            <a:headEnd/>
            <a:tailEnd/>
          </a:ln>
          <a:effectLst/>
        </p:spPr>
        <p:txBody>
          <a:bodyPr wrap="none" anchor="ctr"/>
          <a:lstStyle/>
          <a:p>
            <a:pPr algn="r"/>
            <a:r>
              <a:rPr lang="en-US"/>
              <a:t>Next</a:t>
            </a:r>
          </a:p>
        </p:txBody>
      </p:sp>
      <p:pic>
        <p:nvPicPr>
          <p:cNvPr id="35845" name="Picture 5" descr="C:\Users\Gentili\Pictures\th_Fireworks.gif"/>
          <p:cNvPicPr>
            <a:picLocks noChangeAspect="1" noChangeArrowheads="1" noCrop="1"/>
          </p:cNvPicPr>
          <p:nvPr/>
        </p:nvPicPr>
        <p:blipFill>
          <a:blip r:embed="rId2" cstate="print"/>
          <a:srcRect/>
          <a:stretch>
            <a:fillRect/>
          </a:stretch>
        </p:blipFill>
        <p:spPr bwMode="auto">
          <a:xfrm>
            <a:off x="2377465" y="2240293"/>
            <a:ext cx="4210556" cy="294739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514"/>
            <a:ext cx="8229600" cy="5595778"/>
          </a:xfrm>
        </p:spPr>
        <p:txBody>
          <a:bodyPr/>
          <a:lstStyle/>
          <a:p>
            <a:pPr>
              <a:buNone/>
            </a:pPr>
            <a:r>
              <a:rPr lang="en-US" dirty="0" smtClean="0"/>
              <a:t>		</a:t>
            </a:r>
            <a:r>
              <a:rPr lang="en-US" sz="3600" dirty="0" smtClean="0"/>
              <a:t>A flag stands for people, land, and beliefs of a country.  The United States’ flag has fifty stars.  Each star stands for one of the fifty states.  This flag also has 13 stripes.  Each stripe stands for one of the first 13 colonies.</a:t>
            </a:r>
            <a:endParaRPr lang="en-US" sz="3600" dirty="0"/>
          </a:p>
        </p:txBody>
      </p:sp>
      <p:pic>
        <p:nvPicPr>
          <p:cNvPr id="4" name="Picture 3" descr="imagesCATOZRUB.jpg"/>
          <p:cNvPicPr>
            <a:picLocks noChangeAspect="1"/>
          </p:cNvPicPr>
          <p:nvPr/>
        </p:nvPicPr>
        <p:blipFill>
          <a:blip r:embed="rId2" cstate="print"/>
          <a:stretch>
            <a:fillRect/>
          </a:stretch>
        </p:blipFill>
        <p:spPr>
          <a:xfrm>
            <a:off x="5760707" y="4343390"/>
            <a:ext cx="2143125" cy="21431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1874838" y="2057400"/>
            <a:ext cx="6354722" cy="457200"/>
          </a:xfrm>
        </p:spPr>
        <p:txBody>
          <a:bodyPr>
            <a:noAutofit/>
          </a:bodyPr>
          <a:lstStyle/>
          <a:p>
            <a:pPr>
              <a:lnSpc>
                <a:spcPct val="80000"/>
              </a:lnSpc>
              <a:buFontTx/>
              <a:buNone/>
            </a:pPr>
            <a:r>
              <a:rPr lang="en-US" sz="2800" dirty="0" smtClean="0">
                <a:latin typeface="Arial" pitchFamily="34" charset="0"/>
                <a:cs typeface="Arial" pitchFamily="34" charset="0"/>
              </a:rPr>
              <a:t>A flag stands for the people, land, and beliefs of a country.</a:t>
            </a:r>
            <a:endParaRPr lang="en-US" sz="2800" dirty="0">
              <a:latin typeface="Arial" pitchFamily="34" charset="0"/>
              <a:cs typeface="Arial" pitchFamily="34" charset="0"/>
            </a:endParaRPr>
          </a:p>
        </p:txBody>
      </p:sp>
      <p:sp>
        <p:nvSpPr>
          <p:cNvPr id="36866" name="Rectangle 2"/>
          <p:cNvSpPr>
            <a:spLocks noGrp="1" noChangeArrowheads="1"/>
          </p:cNvSpPr>
          <p:nvPr>
            <p:ph type="title"/>
          </p:nvPr>
        </p:nvSpPr>
        <p:spPr>
          <a:xfrm>
            <a:off x="304800" y="685800"/>
            <a:ext cx="8382000" cy="1143000"/>
          </a:xfrm>
        </p:spPr>
        <p:txBody>
          <a:bodyPr/>
          <a:lstStyle/>
          <a:p>
            <a:r>
              <a:rPr lang="en-US" sz="4000" dirty="0"/>
              <a:t>2</a:t>
            </a:r>
            <a:r>
              <a:rPr lang="en-US" sz="4000" dirty="0" smtClean="0"/>
              <a:t>. What is the Main Idea?</a:t>
            </a:r>
            <a:endParaRPr lang="en-US" sz="4000" dirty="0"/>
          </a:p>
        </p:txBody>
      </p:sp>
      <p:sp>
        <p:nvSpPr>
          <p:cNvPr id="36868" name="AutoShape 4">
            <a:hlinkClick r:id="rId2" action="ppaction://hlinksldjump" highlightClick="1"/>
          </p:cNvPr>
          <p:cNvSpPr>
            <a:spLocks noChangeArrowheads="1"/>
          </p:cNvSpPr>
          <p:nvPr/>
        </p:nvSpPr>
        <p:spPr bwMode="auto">
          <a:xfrm>
            <a:off x="914400" y="29718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36869" name="AutoShape 5">
            <a:hlinkClick r:id="rId2" action="ppaction://hlinksldjump" highlightClick="1"/>
          </p:cNvPr>
          <p:cNvSpPr>
            <a:spLocks noChangeArrowheads="1"/>
          </p:cNvSpPr>
          <p:nvPr/>
        </p:nvSpPr>
        <p:spPr bwMode="auto">
          <a:xfrm>
            <a:off x="914400" y="38862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36870" name="AutoShape 6">
            <a:hlinkClick r:id="rId3" action="ppaction://hlinksldjump" highlightClick="1"/>
          </p:cNvPr>
          <p:cNvSpPr>
            <a:spLocks noChangeArrowheads="1"/>
          </p:cNvSpPr>
          <p:nvPr/>
        </p:nvSpPr>
        <p:spPr bwMode="auto">
          <a:xfrm>
            <a:off x="914400" y="2057400"/>
            <a:ext cx="685800" cy="457200"/>
          </a:xfrm>
          <a:prstGeom prst="actionButtonHelp">
            <a:avLst/>
          </a:prstGeom>
          <a:solidFill>
            <a:schemeClr val="accent1"/>
          </a:solidFill>
          <a:ln w="9525">
            <a:noFill/>
            <a:miter lim="800000"/>
            <a:headEnd/>
            <a:tailEnd/>
          </a:ln>
          <a:effectLst/>
        </p:spPr>
        <p:txBody>
          <a:bodyPr wrap="none" anchor="ctr"/>
          <a:lstStyle/>
          <a:p>
            <a:endParaRPr lang="en-US"/>
          </a:p>
        </p:txBody>
      </p:sp>
      <p:sp>
        <p:nvSpPr>
          <p:cNvPr id="36872" name="Rectangle 8"/>
          <p:cNvSpPr>
            <a:spLocks noChangeArrowheads="1"/>
          </p:cNvSpPr>
          <p:nvPr/>
        </p:nvSpPr>
        <p:spPr bwMode="auto">
          <a:xfrm>
            <a:off x="1874837" y="2971800"/>
            <a:ext cx="6263283" cy="457200"/>
          </a:xfrm>
          <a:prstGeom prst="rect">
            <a:avLst/>
          </a:prstGeom>
          <a:noFill/>
          <a:ln w="9525">
            <a:noFill/>
            <a:miter lim="800000"/>
            <a:headEnd/>
            <a:tailEnd/>
          </a:ln>
          <a:effectLst/>
        </p:spPr>
        <p:txBody>
          <a:bodyPr/>
          <a:lstStyle/>
          <a:p>
            <a:pPr marL="342900" indent="-342900">
              <a:lnSpc>
                <a:spcPct val="80000"/>
              </a:lnSpc>
              <a:spcBef>
                <a:spcPct val="20000"/>
              </a:spcBef>
            </a:pPr>
            <a:r>
              <a:rPr lang="en-US" sz="2800" dirty="0" smtClean="0"/>
              <a:t>The United States’ flag has stars and stripes.</a:t>
            </a:r>
            <a:endParaRPr lang="en-US" sz="2800" dirty="0"/>
          </a:p>
        </p:txBody>
      </p:sp>
      <p:sp>
        <p:nvSpPr>
          <p:cNvPr id="36873" name="Rectangle 9"/>
          <p:cNvSpPr>
            <a:spLocks noChangeArrowheads="1"/>
          </p:cNvSpPr>
          <p:nvPr/>
        </p:nvSpPr>
        <p:spPr bwMode="auto">
          <a:xfrm>
            <a:off x="1874837" y="3886200"/>
            <a:ext cx="6629039" cy="457200"/>
          </a:xfrm>
          <a:prstGeom prst="rect">
            <a:avLst/>
          </a:prstGeom>
          <a:noFill/>
          <a:ln w="9525">
            <a:noFill/>
            <a:miter lim="800000"/>
            <a:headEnd/>
            <a:tailEnd/>
          </a:ln>
          <a:effectLst/>
        </p:spPr>
        <p:txBody>
          <a:bodyPr/>
          <a:lstStyle/>
          <a:p>
            <a:pPr marL="342900" indent="-342900">
              <a:lnSpc>
                <a:spcPct val="80000"/>
              </a:lnSpc>
              <a:spcBef>
                <a:spcPct val="20000"/>
              </a:spcBef>
            </a:pPr>
            <a:r>
              <a:rPr lang="en-US" sz="2800" dirty="0" smtClean="0"/>
              <a:t>The United States has 50 states.</a:t>
            </a:r>
            <a:endParaRPr lang="en-US" sz="2800" dirty="0"/>
          </a:p>
        </p:txBody>
      </p:sp>
      <p:pic>
        <p:nvPicPr>
          <p:cNvPr id="36874" name="Picture 10" descr="C:\Users\Gentili\Pictures\images.jpg">
            <a:hlinkClick r:id="rId3" action="ppaction://hlinksldjump"/>
          </p:cNvPr>
          <p:cNvPicPr>
            <a:picLocks noChangeAspect="1" noChangeArrowheads="1"/>
          </p:cNvPicPr>
          <p:nvPr/>
        </p:nvPicPr>
        <p:blipFill>
          <a:blip r:embed="rId4" cstate="print"/>
          <a:srcRect/>
          <a:stretch>
            <a:fillRect/>
          </a:stretch>
        </p:blipFill>
        <p:spPr bwMode="auto">
          <a:xfrm>
            <a:off x="823001" y="1783098"/>
            <a:ext cx="914400" cy="914400"/>
          </a:xfrm>
          <a:prstGeom prst="rect">
            <a:avLst/>
          </a:prstGeom>
          <a:noFill/>
        </p:spPr>
      </p:pic>
      <p:pic>
        <p:nvPicPr>
          <p:cNvPr id="36875" name="Picture 11" descr="C:\Users\Gentili\Pictures\images.jpg">
            <a:hlinkClick r:id="rId2" action="ppaction://hlinksldjump"/>
          </p:cNvPr>
          <p:cNvPicPr>
            <a:picLocks noChangeAspect="1" noChangeArrowheads="1"/>
          </p:cNvPicPr>
          <p:nvPr/>
        </p:nvPicPr>
        <p:blipFill>
          <a:blip r:embed="rId4" cstate="print"/>
          <a:srcRect/>
          <a:stretch>
            <a:fillRect/>
          </a:stretch>
        </p:blipFill>
        <p:spPr bwMode="auto">
          <a:xfrm>
            <a:off x="823001" y="2788927"/>
            <a:ext cx="914400" cy="914400"/>
          </a:xfrm>
          <a:prstGeom prst="rect">
            <a:avLst/>
          </a:prstGeom>
          <a:noFill/>
        </p:spPr>
      </p:pic>
      <p:pic>
        <p:nvPicPr>
          <p:cNvPr id="36876" name="Picture 12" descr="C:\Users\Gentili\Pictures\images.jpg">
            <a:hlinkClick r:id="rId2" action="ppaction://hlinksldjump"/>
          </p:cNvPr>
          <p:cNvPicPr>
            <a:picLocks noChangeAspect="1" noChangeArrowheads="1"/>
          </p:cNvPicPr>
          <p:nvPr/>
        </p:nvPicPr>
        <p:blipFill>
          <a:blip r:embed="rId4" cstate="print"/>
          <a:srcRect/>
          <a:stretch>
            <a:fillRect/>
          </a:stretch>
        </p:blipFill>
        <p:spPr bwMode="auto">
          <a:xfrm>
            <a:off x="823001" y="3794756"/>
            <a:ext cx="914400" cy="914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234</TotalTime>
  <Words>300</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Main Idea</vt:lpstr>
      <vt:lpstr>What is the Main Idea???</vt:lpstr>
      <vt:lpstr>What is the Main Idea???</vt:lpstr>
      <vt:lpstr>Slide 4</vt:lpstr>
      <vt:lpstr>1. What is this story about?</vt:lpstr>
      <vt:lpstr>Think about this …</vt:lpstr>
      <vt:lpstr>Excellent!</vt:lpstr>
      <vt:lpstr>Slide 8</vt:lpstr>
      <vt:lpstr>2. What is the Main Idea?</vt:lpstr>
      <vt:lpstr>Think about this …</vt:lpstr>
      <vt:lpstr>Excellent!</vt:lpstr>
      <vt:lpstr>The headline of a newspaper usually tells the main idea of the article.</vt:lpstr>
      <vt:lpstr>3. Choose the best headline for the article.</vt:lpstr>
      <vt:lpstr>Think about this …</vt:lpstr>
      <vt:lpstr>Excellent!</vt:lpstr>
      <vt:lpstr>8. Type next question here</vt:lpstr>
      <vt:lpstr>Think about this …</vt:lpstr>
      <vt:lpstr>Excellent!</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 truck can haul 2 ½ tons of gravel. How much does the load weigh?</dc:title>
  <dc:creator>...</dc:creator>
  <cp:lastModifiedBy>Ryan.Gentili</cp:lastModifiedBy>
  <cp:revision>39</cp:revision>
  <dcterms:created xsi:type="dcterms:W3CDTF">2004-04-25T22:56:38Z</dcterms:created>
  <dcterms:modified xsi:type="dcterms:W3CDTF">2013-06-04T16:31:52Z</dcterms:modified>
</cp:coreProperties>
</file>